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1" r:id="rId5"/>
    <p:sldId id="272" r:id="rId6"/>
    <p:sldId id="273" r:id="rId7"/>
    <p:sldId id="258" r:id="rId8"/>
    <p:sldId id="259" r:id="rId9"/>
    <p:sldId id="260" r:id="rId10"/>
    <p:sldId id="261" r:id="rId11"/>
    <p:sldId id="264"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0"/>
  </p:normalViewPr>
  <p:slideViewPr>
    <p:cSldViewPr>
      <p:cViewPr>
        <p:scale>
          <a:sx n="76" d="100"/>
          <a:sy n="76" d="100"/>
        </p:scale>
        <p:origin x="-122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24.01.2021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24.01.2021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24.01.2021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24.01.2021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24.01.2021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24.01.2021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24.01.2021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24.01.2021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24.01.2021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772816"/>
            <a:ext cx="8062912" cy="1752600"/>
          </a:xfrm>
        </p:spPr>
        <p:txBody>
          <a:bodyPr/>
          <a:lstStyle/>
          <a:p>
            <a:pPr algn="ctr"/>
            <a:r>
              <a:rPr lang="en-US" sz="6600" dirty="0">
                <a:solidFill>
                  <a:schemeClr val="bg1"/>
                </a:solidFill>
                <a:latin typeface="Times New Roman" pitchFamily="18" charset="0"/>
                <a:cs typeface="Times New Roman" pitchFamily="18" charset="0"/>
              </a:rPr>
              <a:t>«</a:t>
            </a:r>
            <a:r>
              <a:rPr lang="en-US" sz="6600" b="1" i="1" dirty="0">
                <a:solidFill>
                  <a:schemeClr val="bg1"/>
                </a:solidFill>
                <a:effectLst>
                  <a:outerShdw blurRad="38100" dist="38100" dir="2700000" algn="tl">
                    <a:srgbClr val="000000"/>
                  </a:outerShdw>
                </a:effectLst>
                <a:latin typeface="Times New Roman" pitchFamily="18" charset="0"/>
                <a:cs typeface="Times New Roman" pitchFamily="18" charset="0"/>
              </a:rPr>
              <a:t>GREAT BRITAIN</a:t>
            </a:r>
            <a:r>
              <a:rPr lang="en-US" sz="6600" dirty="0">
                <a:solidFill>
                  <a:schemeClr val="bg1"/>
                </a:solidFill>
                <a:latin typeface="Times New Roman" pitchFamily="18" charset="0"/>
                <a:cs typeface="Times New Roman" pitchFamily="18" charset="0"/>
              </a:rPr>
              <a:t>»</a:t>
            </a:r>
            <a:endParaRPr lang="ru-RU" sz="6600" dirty="0">
              <a:solidFill>
                <a:schemeClr val="bg1"/>
              </a:solidFill>
              <a:latin typeface="Times New Roman" pitchFamily="18" charset="0"/>
              <a:cs typeface="Times New Roman" pitchFamily="18" charset="0"/>
            </a:endParaRPr>
          </a:p>
          <a:p>
            <a:endParaRPr lang="ru-RU" dirty="0"/>
          </a:p>
        </p:txBody>
      </p:sp>
      <p:sp>
        <p:nvSpPr>
          <p:cNvPr id="27650" name="Rectangle 2"/>
          <p:cNvSpPr>
            <a:spLocks noChangeArrowheads="1"/>
          </p:cNvSpPr>
          <p:nvPr/>
        </p:nvSpPr>
        <p:spPr bwMode="auto">
          <a:xfrm>
            <a:off x="1821856" y="43934"/>
            <a:ext cx="1847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Times New Roman" pitchFamily="18" charset="0"/>
              <a:cs typeface="Times New Roman"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Oxford</a:t>
            </a:r>
            <a:r>
              <a:rPr lang="ru-RU" dirty="0">
                <a:solidFill>
                  <a:schemeClr val="bg1"/>
                </a:solidFill>
                <a:effectLst/>
                <a:latin typeface="Times New Roman" pitchFamily="18" charset="0"/>
                <a:cs typeface="Times New Roman" pitchFamily="18" charset="0"/>
              </a:rPr>
              <a:t> </a:t>
            </a:r>
            <a:r>
              <a:rPr lang="en-US" dirty="0">
                <a:solidFill>
                  <a:schemeClr val="bg1"/>
                </a:solidFill>
                <a:effectLst/>
                <a:latin typeface="Times New Roman" pitchFamily="18" charset="0"/>
                <a:cs typeface="Times New Roman" pitchFamily="18" charset="0"/>
              </a:rPr>
              <a:t>and Cambridge</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a:solidFill>
                  <a:schemeClr val="bg1"/>
                </a:solidFill>
                <a:latin typeface="Times New Roman" pitchFamily="18" charset="0"/>
                <a:cs typeface="Times New Roman" pitchFamily="18" charset="0"/>
              </a:rPr>
              <a:t>Oxford is the home of the oldest university of England. Cambridge is the home of Britain's second oldest university. </a:t>
            </a:r>
            <a:endParaRPr lang="ru-RU" sz="2000" dirty="0">
              <a:solidFill>
                <a:schemeClr val="bg1"/>
              </a:solidFill>
              <a:latin typeface="Times New Roman" pitchFamily="18" charset="0"/>
              <a:cs typeface="Times New Roman" pitchFamily="18" charset="0"/>
            </a:endParaRPr>
          </a:p>
        </p:txBody>
      </p:sp>
      <p:pic>
        <p:nvPicPr>
          <p:cNvPr id="11266" name="Picture 2" descr="https://upload.wikimedia.org/wikipedia/commons/thumb/8/80/Magdalen-may-morning-2007-panorama.jpg/1024px-Magdalen-may-morning-2007-panorama.jpg"/>
          <p:cNvPicPr>
            <a:picLocks noChangeAspect="1" noChangeArrowheads="1"/>
          </p:cNvPicPr>
          <p:nvPr/>
        </p:nvPicPr>
        <p:blipFill>
          <a:blip r:embed="rId2" cstate="print"/>
          <a:srcRect/>
          <a:stretch>
            <a:fillRect/>
          </a:stretch>
        </p:blipFill>
        <p:spPr bwMode="auto">
          <a:xfrm>
            <a:off x="179512" y="3356992"/>
            <a:ext cx="4357344" cy="3068013"/>
          </a:xfrm>
          <a:prstGeom prst="rect">
            <a:avLst/>
          </a:prstGeom>
          <a:noFill/>
        </p:spPr>
      </p:pic>
      <p:pic>
        <p:nvPicPr>
          <p:cNvPr id="11268" name="Picture 4" descr="KingsCollegeChapelWest.jpg"/>
          <p:cNvPicPr>
            <a:picLocks noChangeAspect="1" noChangeArrowheads="1"/>
          </p:cNvPicPr>
          <p:nvPr/>
        </p:nvPicPr>
        <p:blipFill>
          <a:blip r:embed="rId3" cstate="print"/>
          <a:srcRect/>
          <a:stretch>
            <a:fillRect/>
          </a:stretch>
        </p:blipFill>
        <p:spPr bwMode="auto">
          <a:xfrm>
            <a:off x="4788024" y="3284984"/>
            <a:ext cx="4217545" cy="3159040"/>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Trafalgar Square</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800" b="1" dirty="0">
                <a:solidFill>
                  <a:schemeClr val="bg1"/>
                </a:solidFill>
                <a:latin typeface="Times New Roman" pitchFamily="18" charset="0"/>
                <a:cs typeface="Times New Roman" pitchFamily="18" charset="0"/>
              </a:rPr>
              <a:t>Trafalgar Square</a:t>
            </a:r>
            <a:r>
              <a:rPr lang="en-US" sz="2800" dirty="0">
                <a:solidFill>
                  <a:schemeClr val="bg1"/>
                </a:solidFill>
                <a:latin typeface="Times New Roman" pitchFamily="18" charset="0"/>
                <a:cs typeface="Times New Roman" pitchFamily="18" charset="0"/>
              </a:rPr>
              <a:t> is a public space and tourist attraction in central London.</a:t>
            </a:r>
          </a:p>
          <a:p>
            <a:endParaRPr lang="en-US" sz="2800" dirty="0">
              <a:solidFill>
                <a:schemeClr val="bg1"/>
              </a:solidFill>
              <a:latin typeface="Times New Roman" pitchFamily="18" charset="0"/>
              <a:cs typeface="Times New Roman" pitchFamily="18" charset="0"/>
            </a:endParaRPr>
          </a:p>
          <a:p>
            <a:endParaRPr lang="ru-RU" sz="2800" dirty="0">
              <a:solidFill>
                <a:schemeClr val="bg1"/>
              </a:solidFill>
              <a:latin typeface="Times New Roman" pitchFamily="18" charset="0"/>
              <a:cs typeface="Times New Roman" pitchFamily="18" charset="0"/>
            </a:endParaRPr>
          </a:p>
        </p:txBody>
      </p:sp>
      <p:pic>
        <p:nvPicPr>
          <p:cNvPr id="8194" name="Picture 2" descr="Trafalgar Square, London 2 - Jun 2009.jpg"/>
          <p:cNvPicPr>
            <a:picLocks noChangeAspect="1" noChangeArrowheads="1"/>
          </p:cNvPicPr>
          <p:nvPr/>
        </p:nvPicPr>
        <p:blipFill>
          <a:blip r:embed="rId2" cstate="print"/>
          <a:srcRect/>
          <a:stretch>
            <a:fillRect/>
          </a:stretch>
        </p:blipFill>
        <p:spPr bwMode="auto">
          <a:xfrm>
            <a:off x="1475656" y="2924943"/>
            <a:ext cx="5760640" cy="3814175"/>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Big Ben</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611560" y="1916832"/>
            <a:ext cx="4248472" cy="4572000"/>
          </a:xfrm>
        </p:spPr>
        <p:txBody>
          <a:bodyPr>
            <a:normAutofit/>
          </a:bodyPr>
          <a:lstStyle/>
          <a:p>
            <a:pPr algn="just"/>
            <a:r>
              <a:rPr lang="en-US" sz="2800" b="1" dirty="0">
                <a:solidFill>
                  <a:schemeClr val="bg1"/>
                </a:solidFill>
                <a:latin typeface="Times New Roman" pitchFamily="18" charset="0"/>
                <a:cs typeface="Times New Roman" pitchFamily="18" charset="0"/>
              </a:rPr>
              <a:t>Big Ben</a:t>
            </a:r>
            <a:r>
              <a:rPr lang="en-US" sz="2800" dirty="0">
                <a:solidFill>
                  <a:schemeClr val="bg1"/>
                </a:solidFill>
                <a:latin typeface="Times New Roman" pitchFamily="18" charset="0"/>
                <a:cs typeface="Times New Roman" pitchFamily="18" charset="0"/>
              </a:rPr>
              <a:t> is the nickname for the Great Bell of the clock at the north end of the Palace of Westminster in London, and often extended to refer to the clock and the clock tower.</a:t>
            </a:r>
            <a:endParaRPr lang="ru-RU" sz="2800" dirty="0">
              <a:solidFill>
                <a:schemeClr val="bg1"/>
              </a:solidFill>
              <a:latin typeface="Times New Roman" pitchFamily="18" charset="0"/>
              <a:cs typeface="Times New Roman" pitchFamily="18" charset="0"/>
            </a:endParaRPr>
          </a:p>
        </p:txBody>
      </p:sp>
      <p:pic>
        <p:nvPicPr>
          <p:cNvPr id="1026" name="Picture 2" descr="http://upload.wikimedia.org/wikipedia/commons/thumb/9/93/Clock_Tower_-_Palace_of_Westminster%2C_London_-_May_2007.jpg/640px-Clock_Tower_-_Palace_of_Westminster%2C_London_-_May_2007.jpg"/>
          <p:cNvPicPr>
            <a:picLocks noChangeAspect="1" noChangeArrowheads="1"/>
          </p:cNvPicPr>
          <p:nvPr/>
        </p:nvPicPr>
        <p:blipFill>
          <a:blip r:embed="rId2" cstate="print"/>
          <a:srcRect/>
          <a:stretch>
            <a:fillRect/>
          </a:stretch>
        </p:blipFill>
        <p:spPr bwMode="auto">
          <a:xfrm>
            <a:off x="5796136" y="1052736"/>
            <a:ext cx="2980705" cy="5512084"/>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Westminster Abbey</a:t>
            </a:r>
            <a:endParaRPr lang="ru-RU" dirty="0">
              <a:solidFill>
                <a:schemeClr val="bg1"/>
              </a:solidFill>
              <a:effectLst/>
              <a:latin typeface="Times New Roman" pitchFamily="18" charset="0"/>
              <a:cs typeface="Times New Roman" pitchFamily="18" charset="0"/>
            </a:endParaRPr>
          </a:p>
        </p:txBody>
      </p:sp>
      <p:pic>
        <p:nvPicPr>
          <p:cNvPr id="27650" name="Picture 2" descr="https://upload.wikimedia.org/wikipedia/commons/thumb/8/83/Westminster_Abbey_London_900px.jpg/640px-Westminster_Abbey_London_900px.jpg"/>
          <p:cNvPicPr>
            <a:picLocks noChangeAspect="1" noChangeArrowheads="1"/>
          </p:cNvPicPr>
          <p:nvPr/>
        </p:nvPicPr>
        <p:blipFill>
          <a:blip r:embed="rId2" cstate="print"/>
          <a:srcRect/>
          <a:stretch>
            <a:fillRect/>
          </a:stretch>
        </p:blipFill>
        <p:spPr bwMode="auto">
          <a:xfrm>
            <a:off x="1547664" y="1484784"/>
            <a:ext cx="6048672" cy="5184576"/>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chemeClr val="bg1"/>
                </a:solidFill>
                <a:effectLst/>
                <a:latin typeface="Times New Roman" pitchFamily="18" charset="0"/>
                <a:cs typeface="Times New Roman" pitchFamily="18" charset="0"/>
              </a:rPr>
              <a:t>GEOGRAPHY</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882808"/>
            <a:ext cx="4042792" cy="4572000"/>
          </a:xfrm>
        </p:spPr>
        <p:txBody>
          <a:bodyPr>
            <a:normAutofit/>
          </a:bodyPr>
          <a:lstStyle/>
          <a:p>
            <a:pPr algn="just"/>
            <a:r>
              <a:rPr lang="en-US" sz="2000" dirty="0">
                <a:solidFill>
                  <a:schemeClr val="bg1"/>
                </a:solidFill>
                <a:latin typeface="Times New Roman" pitchFamily="18" charset="0"/>
                <a:cs typeface="Times New Roman" pitchFamily="18" charset="0"/>
              </a:rPr>
              <a:t>Great Britain consists of England, Scotland and Wales. It’s an island. It’s situated in the west of  Europe. It’s washed by the Atlantic Ocean and the North Sea. There are a lot of rivers and lakes, valleys and forests, rocks and hills. Its landscape is very picturesque. The weather is usually wet and foggy. Great Britain has borders with France, Ireland and other European countries.</a:t>
            </a:r>
          </a:p>
          <a:p>
            <a:endParaRPr lang="ru-RU" dirty="0"/>
          </a:p>
        </p:txBody>
      </p:sp>
      <p:pic>
        <p:nvPicPr>
          <p:cNvPr id="4" name="Picture 9" descr="map"/>
          <p:cNvPicPr>
            <a:picLocks noChangeAspect="1" noChangeArrowheads="1"/>
          </p:cNvPicPr>
          <p:nvPr/>
        </p:nvPicPr>
        <p:blipFill>
          <a:blip r:embed="rId2" cstate="print"/>
          <a:srcRect/>
          <a:stretch>
            <a:fillRect/>
          </a:stretch>
        </p:blipFill>
        <p:spPr>
          <a:xfrm>
            <a:off x="4860032" y="1772816"/>
            <a:ext cx="3960440" cy="4331731"/>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London</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3200" dirty="0" err="1">
                <a:solidFill>
                  <a:schemeClr val="bg1"/>
                </a:solidFill>
                <a:latin typeface="Times New Roman" pitchFamily="18" charset="0"/>
                <a:cs typeface="Times New Roman" pitchFamily="18" charset="0"/>
              </a:rPr>
              <a:t>The</a:t>
            </a:r>
            <a:r>
              <a:rPr lang="ru-RU" sz="3200" dirty="0">
                <a:solidFill>
                  <a:schemeClr val="bg1"/>
                </a:solidFill>
                <a:latin typeface="Times New Roman" pitchFamily="18" charset="0"/>
                <a:cs typeface="Times New Roman" pitchFamily="18" charset="0"/>
              </a:rPr>
              <a:t> </a:t>
            </a:r>
            <a:r>
              <a:rPr lang="ru-RU" sz="3200" dirty="0" err="1">
                <a:solidFill>
                  <a:schemeClr val="bg1"/>
                </a:solidFill>
                <a:latin typeface="Times New Roman" pitchFamily="18" charset="0"/>
                <a:cs typeface="Times New Roman" pitchFamily="18" charset="0"/>
              </a:rPr>
              <a:t>capital</a:t>
            </a:r>
            <a:r>
              <a:rPr lang="ru-RU" sz="3200" dirty="0">
                <a:solidFill>
                  <a:schemeClr val="bg1"/>
                </a:solidFill>
                <a:latin typeface="Times New Roman" pitchFamily="18" charset="0"/>
                <a:cs typeface="Times New Roman" pitchFamily="18" charset="0"/>
              </a:rPr>
              <a:t> </a:t>
            </a:r>
            <a:r>
              <a:rPr lang="ru-RU" sz="3200" dirty="0" err="1">
                <a:solidFill>
                  <a:schemeClr val="bg1"/>
                </a:solidFill>
                <a:latin typeface="Times New Roman" pitchFamily="18" charset="0"/>
                <a:cs typeface="Times New Roman" pitchFamily="18" charset="0"/>
              </a:rPr>
              <a:t>of</a:t>
            </a:r>
            <a:r>
              <a:rPr lang="ru-RU" sz="3200" dirty="0">
                <a:solidFill>
                  <a:schemeClr val="bg1"/>
                </a:solidFill>
                <a:latin typeface="Times New Roman" pitchFamily="18" charset="0"/>
                <a:cs typeface="Times New Roman" pitchFamily="18" charset="0"/>
              </a:rPr>
              <a:t> </a:t>
            </a:r>
            <a:r>
              <a:rPr lang="ru-RU" sz="3200" dirty="0" err="1">
                <a:solidFill>
                  <a:schemeClr val="bg1"/>
                </a:solidFill>
                <a:latin typeface="Times New Roman" pitchFamily="18" charset="0"/>
                <a:cs typeface="Times New Roman" pitchFamily="18" charset="0"/>
              </a:rPr>
              <a:t>the</a:t>
            </a:r>
            <a:r>
              <a:rPr lang="ru-RU" sz="3200" dirty="0">
                <a:solidFill>
                  <a:schemeClr val="bg1"/>
                </a:solidFill>
                <a:latin typeface="Times New Roman" pitchFamily="18" charset="0"/>
                <a:cs typeface="Times New Roman" pitchFamily="18" charset="0"/>
              </a:rPr>
              <a:t> UK </a:t>
            </a:r>
            <a:r>
              <a:rPr lang="ru-RU" sz="3200" dirty="0" err="1">
                <a:solidFill>
                  <a:schemeClr val="bg1"/>
                </a:solidFill>
                <a:latin typeface="Times New Roman" pitchFamily="18" charset="0"/>
                <a:cs typeface="Times New Roman" pitchFamily="18" charset="0"/>
              </a:rPr>
              <a:t>is</a:t>
            </a:r>
            <a:r>
              <a:rPr lang="ru-RU" sz="3200" dirty="0">
                <a:solidFill>
                  <a:schemeClr val="bg1"/>
                </a:solidFill>
                <a:latin typeface="Times New Roman" pitchFamily="18" charset="0"/>
                <a:cs typeface="Times New Roman" pitchFamily="18" charset="0"/>
              </a:rPr>
              <a:t> </a:t>
            </a:r>
            <a:r>
              <a:rPr lang="ru-RU" sz="3200" dirty="0" err="1">
                <a:solidFill>
                  <a:schemeClr val="bg1"/>
                </a:solidFill>
                <a:latin typeface="Times New Roman" pitchFamily="18" charset="0"/>
                <a:cs typeface="Times New Roman" pitchFamily="18" charset="0"/>
              </a:rPr>
              <a:t>London</a:t>
            </a:r>
            <a:r>
              <a:rPr lang="ru-RU" sz="3200" dirty="0">
                <a:solidFill>
                  <a:schemeClr val="bg1"/>
                </a:solidFill>
                <a:latin typeface="Times New Roman" pitchFamily="18" charset="0"/>
                <a:cs typeface="Times New Roman" pitchFamily="18" charset="0"/>
              </a:rPr>
              <a:t>.</a:t>
            </a:r>
            <a:br>
              <a:rPr lang="ru-RU" sz="3200" dirty="0">
                <a:solidFill>
                  <a:schemeClr val="bg1"/>
                </a:solidFill>
                <a:latin typeface="Times New Roman" pitchFamily="18" charset="0"/>
                <a:cs typeface="Times New Roman" pitchFamily="18" charset="0"/>
              </a:rPr>
            </a:br>
            <a:endParaRPr lang="ru-RU" sz="3200" dirty="0">
              <a:solidFill>
                <a:schemeClr val="bg1"/>
              </a:solidFill>
              <a:latin typeface="Times New Roman" pitchFamily="18" charset="0"/>
              <a:cs typeface="Times New Roman" pitchFamily="18" charset="0"/>
            </a:endParaRPr>
          </a:p>
        </p:txBody>
      </p:sp>
      <p:pic>
        <p:nvPicPr>
          <p:cNvPr id="31746" name="Picture 2" descr="London-parliament2.jpg"/>
          <p:cNvPicPr>
            <a:picLocks noChangeAspect="1" noChangeArrowheads="1"/>
          </p:cNvPicPr>
          <p:nvPr/>
        </p:nvPicPr>
        <p:blipFill>
          <a:blip r:embed="rId2" cstate="print"/>
          <a:srcRect/>
          <a:stretch>
            <a:fillRect/>
          </a:stretch>
        </p:blipFill>
        <p:spPr bwMode="auto">
          <a:xfrm>
            <a:off x="1403648" y="2564904"/>
            <a:ext cx="6289263" cy="4176464"/>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Scotland</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en-US" sz="2000" dirty="0">
                <a:solidFill>
                  <a:schemeClr val="bg1"/>
                </a:solidFill>
                <a:latin typeface="Times New Roman" pitchFamily="18" charset="0"/>
                <a:cs typeface="Times New Roman" pitchFamily="18" charset="0"/>
              </a:rPr>
              <a:t>Scotland is the part of the United Kingdom. Scotland has a population of just over 5 million people of whom one third live in the cities of Edinburgh, Glasgow, Aberdeen and Dundee.</a:t>
            </a:r>
            <a:endParaRPr lang="ru-RU" sz="2000" dirty="0">
              <a:solidFill>
                <a:schemeClr val="bg1"/>
              </a:solidFill>
              <a:latin typeface="Times New Roman" pitchFamily="18" charset="0"/>
              <a:cs typeface="Times New Roman" pitchFamily="18" charset="0"/>
            </a:endParaRPr>
          </a:p>
          <a:p>
            <a:endParaRPr lang="ru-RU" sz="2000" dirty="0">
              <a:solidFill>
                <a:schemeClr val="bg1"/>
              </a:solidFill>
              <a:latin typeface="Times New Roman" pitchFamily="18" charset="0"/>
              <a:cs typeface="Times New Roman" pitchFamily="18" charset="0"/>
            </a:endParaRPr>
          </a:p>
          <a:p>
            <a:endParaRPr lang="ru-RU" sz="2000" dirty="0">
              <a:solidFill>
                <a:schemeClr val="bg1"/>
              </a:solidFill>
              <a:latin typeface="Times New Roman" pitchFamily="18" charset="0"/>
              <a:cs typeface="Times New Roman" pitchFamily="18" charset="0"/>
            </a:endParaRPr>
          </a:p>
        </p:txBody>
      </p:sp>
      <p:pic>
        <p:nvPicPr>
          <p:cNvPr id="1026" name="Picture 2" descr="Flag of Scotland.svg"/>
          <p:cNvPicPr>
            <a:picLocks noChangeAspect="1" noChangeArrowheads="1"/>
          </p:cNvPicPr>
          <p:nvPr/>
        </p:nvPicPr>
        <p:blipFill>
          <a:blip r:embed="rId2" cstate="print"/>
          <a:srcRect/>
          <a:stretch>
            <a:fillRect/>
          </a:stretch>
        </p:blipFill>
        <p:spPr bwMode="auto">
          <a:xfrm>
            <a:off x="1691680" y="3140968"/>
            <a:ext cx="5564560" cy="3338736"/>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Wales</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a:solidFill>
                  <a:schemeClr val="bg1"/>
                </a:solidFill>
                <a:latin typeface="Times New Roman" pitchFamily="18" charset="0"/>
                <a:cs typeface="Times New Roman" pitchFamily="18" charset="0"/>
              </a:rPr>
              <a:t>Wales is a small country, bounded on the north and west by the Irish Sea, and on the south by the Bristol Channel. About two thirds of the population live in the South Wales coastal area, where the three biggest towns are located: Swansea, Cardiff and Newport. Cardiff is the capital of Wales. </a:t>
            </a:r>
            <a:endParaRPr lang="ru-RU" sz="2000" dirty="0">
              <a:solidFill>
                <a:schemeClr val="bg1"/>
              </a:solidFill>
              <a:latin typeface="Times New Roman" pitchFamily="18" charset="0"/>
              <a:cs typeface="Times New Roman" pitchFamily="18" charset="0"/>
            </a:endParaRPr>
          </a:p>
        </p:txBody>
      </p:sp>
      <p:pic>
        <p:nvPicPr>
          <p:cNvPr id="29698" name="Picture 2" descr="Флаг Уэльса"/>
          <p:cNvPicPr>
            <a:picLocks noChangeAspect="1" noChangeArrowheads="1"/>
          </p:cNvPicPr>
          <p:nvPr/>
        </p:nvPicPr>
        <p:blipFill>
          <a:blip r:embed="rId2" cstate="print"/>
          <a:srcRect/>
          <a:stretch>
            <a:fillRect/>
          </a:stretch>
        </p:blipFill>
        <p:spPr bwMode="auto">
          <a:xfrm>
            <a:off x="1931708" y="3501008"/>
            <a:ext cx="5280586" cy="3168352"/>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Northern Ireland</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a:solidFill>
                  <a:schemeClr val="bg1"/>
                </a:solidFill>
                <a:latin typeface="Times New Roman" pitchFamily="18" charset="0"/>
                <a:cs typeface="Times New Roman" pitchFamily="18" charset="0"/>
              </a:rPr>
              <a:t>Northern Ireland is the second largest of the British Islands lying in the Atlantic off the west coast of Great Britain. The island of Ireland is politically divided into two parts: Northern Ireland (Ulster), which forms part of the united Kingdom of Great Britain, capital Belfast, and the Republic of Ireland – a separate state named Eire in Irish; its capital is Dublin.</a:t>
            </a:r>
            <a:endParaRPr lang="ru-RU" sz="2000" dirty="0">
              <a:solidFill>
                <a:schemeClr val="bg1"/>
              </a:solidFill>
              <a:latin typeface="Times New Roman" pitchFamily="18" charset="0"/>
              <a:cs typeface="Times New Roman" pitchFamily="18" charset="0"/>
            </a:endParaRPr>
          </a:p>
        </p:txBody>
      </p:sp>
      <p:pic>
        <p:nvPicPr>
          <p:cNvPr id="30722" name="Picture 2" descr="https://pp.vk.me/c629224/v629224153/4d5/89PrMxRiFNE.jpg"/>
          <p:cNvPicPr>
            <a:picLocks noChangeAspect="1" noChangeArrowheads="1"/>
          </p:cNvPicPr>
          <p:nvPr/>
        </p:nvPicPr>
        <p:blipFill>
          <a:blip r:embed="rId2" cstate="print"/>
          <a:srcRect/>
          <a:stretch>
            <a:fillRect/>
          </a:stretch>
        </p:blipFill>
        <p:spPr bwMode="auto">
          <a:xfrm>
            <a:off x="1763688" y="3645024"/>
            <a:ext cx="5715000" cy="285750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SYMBOLS</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882808"/>
            <a:ext cx="4186808" cy="4572000"/>
          </a:xfrm>
        </p:spPr>
        <p:txBody>
          <a:bodyPr/>
          <a:lstStyle/>
          <a:p>
            <a:pPr>
              <a:buNone/>
            </a:pPr>
            <a:r>
              <a:rPr lang="en-US" sz="2000" dirty="0">
                <a:solidFill>
                  <a:schemeClr val="bg1"/>
                </a:solidFill>
                <a:latin typeface="Times New Roman" pitchFamily="18" charset="0"/>
                <a:cs typeface="Times New Roman" pitchFamily="18" charset="0"/>
              </a:rPr>
              <a:t>The flag of Great Britain is red, white and blue. The British people call it “the Union Jack”</a:t>
            </a:r>
          </a:p>
          <a:p>
            <a:pPr>
              <a:buNone/>
            </a:pPr>
            <a:endParaRPr lang="en-US" sz="2000" dirty="0">
              <a:solidFill>
                <a:schemeClr val="bg1"/>
              </a:solidFill>
              <a:latin typeface="Times New Roman" pitchFamily="18" charset="0"/>
              <a:cs typeface="Times New Roman" pitchFamily="18" charset="0"/>
            </a:endParaRPr>
          </a:p>
          <a:p>
            <a:pPr>
              <a:buNone/>
            </a:pPr>
            <a:r>
              <a:rPr lang="en-US" sz="2000" dirty="0">
                <a:solidFill>
                  <a:schemeClr val="bg1"/>
                </a:solidFill>
                <a:latin typeface="Times New Roman" pitchFamily="18" charset="0"/>
                <a:cs typeface="Times New Roman" pitchFamily="18" charset="0"/>
              </a:rPr>
              <a:t>The coat of arms of Great Britain has a crown on the shield, because it’s a monarchy. The shield is supported by the English lion and by the Unicorn of Scotland.</a:t>
            </a:r>
          </a:p>
          <a:p>
            <a:endParaRPr lang="ru-RU" dirty="0"/>
          </a:p>
        </p:txBody>
      </p:sp>
      <p:pic>
        <p:nvPicPr>
          <p:cNvPr id="4" name="Picture 8" descr="флаг"/>
          <p:cNvPicPr>
            <a:picLocks noChangeAspect="1" noChangeArrowheads="1"/>
          </p:cNvPicPr>
          <p:nvPr/>
        </p:nvPicPr>
        <p:blipFill>
          <a:blip r:embed="rId2" cstate="print"/>
          <a:srcRect/>
          <a:stretch>
            <a:fillRect/>
          </a:stretch>
        </p:blipFill>
        <p:spPr>
          <a:xfrm>
            <a:off x="4860032" y="1772816"/>
            <a:ext cx="4006416" cy="2016224"/>
          </a:xfrm>
          <a:prstGeom prst="rect">
            <a:avLst/>
          </a:prstGeom>
          <a:noFill/>
        </p:spPr>
      </p:pic>
      <p:pic>
        <p:nvPicPr>
          <p:cNvPr id="5" name="Picture 9" descr="герб "/>
          <p:cNvPicPr>
            <a:picLocks noChangeAspect="1" noChangeArrowheads="1"/>
          </p:cNvPicPr>
          <p:nvPr/>
        </p:nvPicPr>
        <p:blipFill>
          <a:blip r:embed="rId3" cstate="print"/>
          <a:srcRect/>
          <a:stretch>
            <a:fillRect/>
          </a:stretch>
        </p:blipFill>
        <p:spPr>
          <a:xfrm>
            <a:off x="5508104" y="4098908"/>
            <a:ext cx="2088232" cy="2051236"/>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BRITAINS GOVERNMENT</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a:solidFill>
                  <a:schemeClr val="bg1"/>
                </a:solidFill>
                <a:latin typeface="Times New Roman" pitchFamily="18" charset="0"/>
                <a:cs typeface="Times New Roman" pitchFamily="18" charset="0"/>
              </a:rPr>
              <a:t>The UK is a constitutional monarchy</a:t>
            </a:r>
            <a:r>
              <a:rPr lang="ru-RU"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the Head of State is the Queen</a:t>
            </a:r>
            <a:r>
              <a:rPr lang="ru-RU"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The British Parliament consists of two Chambers: the House of Lords and the House of Commons.</a:t>
            </a:r>
            <a:endParaRPr lang="ru-RU" sz="2000" dirty="0">
              <a:solidFill>
                <a:schemeClr val="bg1"/>
              </a:solidFill>
              <a:latin typeface="Times New Roman" pitchFamily="18" charset="0"/>
              <a:cs typeface="Times New Roman" pitchFamily="18" charset="0"/>
            </a:endParaRPr>
          </a:p>
        </p:txBody>
      </p:sp>
      <p:pic>
        <p:nvPicPr>
          <p:cNvPr id="13314" name="Picture 2" descr="https://upload.wikimedia.org/wikipedia/commons/thumb/2/2c/PalaceOfWestminsterAtNight.jpg/1024px-PalaceOfWestminsterAtNight.jpg"/>
          <p:cNvPicPr>
            <a:picLocks noChangeAspect="1" noChangeArrowheads="1"/>
          </p:cNvPicPr>
          <p:nvPr/>
        </p:nvPicPr>
        <p:blipFill>
          <a:blip r:embed="rId2" cstate="print"/>
          <a:srcRect/>
          <a:stretch>
            <a:fillRect/>
          </a:stretch>
        </p:blipFill>
        <p:spPr bwMode="auto">
          <a:xfrm>
            <a:off x="1763688" y="2858362"/>
            <a:ext cx="5649144" cy="3999638"/>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chemeClr val="bg1"/>
                </a:solidFill>
                <a:effectLst/>
                <a:latin typeface="Times New Roman" pitchFamily="18" charset="0"/>
                <a:cs typeface="Times New Roman" pitchFamily="18" charset="0"/>
              </a:rPr>
              <a:t>Stonehenge</a:t>
            </a:r>
            <a:endParaRPr lang="ru-RU"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000" dirty="0">
                <a:solidFill>
                  <a:schemeClr val="bg1"/>
                </a:solidFill>
                <a:latin typeface="Times New Roman" pitchFamily="18" charset="0"/>
                <a:cs typeface="Times New Roman" pitchFamily="18" charset="0"/>
              </a:rPr>
              <a:t>Stonehenge is a prehistoric monument located in Wiltshire</a:t>
            </a:r>
            <a:endParaRPr lang="ru-RU" sz="2000" dirty="0">
              <a:solidFill>
                <a:schemeClr val="bg1"/>
              </a:solidFill>
              <a:latin typeface="Times New Roman" pitchFamily="18" charset="0"/>
              <a:cs typeface="Times New Roman" pitchFamily="18" charset="0"/>
            </a:endParaRPr>
          </a:p>
        </p:txBody>
      </p:sp>
      <p:pic>
        <p:nvPicPr>
          <p:cNvPr id="12290" name="Picture 2" descr="Stonehenge2007 07 30.jpg"/>
          <p:cNvPicPr>
            <a:picLocks noChangeAspect="1" noChangeArrowheads="1"/>
          </p:cNvPicPr>
          <p:nvPr/>
        </p:nvPicPr>
        <p:blipFill>
          <a:blip r:embed="rId2" cstate="print"/>
          <a:srcRect/>
          <a:stretch>
            <a:fillRect/>
          </a:stretch>
        </p:blipFill>
        <p:spPr bwMode="auto">
          <a:xfrm>
            <a:off x="1619672" y="2276872"/>
            <a:ext cx="5760640" cy="4320480"/>
          </a:xfrm>
          <a:prstGeom prst="rect">
            <a:avLst/>
          </a:prstGeom>
          <a:noFill/>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2">
  <a:themeElements>
    <a:clrScheme name="Другая 7">
      <a:dk1>
        <a:sysClr val="windowText" lastClr="000000"/>
      </a:dk1>
      <a:lt1>
        <a:sysClr val="window" lastClr="FFFFFF"/>
      </a:lt1>
      <a:dk2>
        <a:srgbClr val="CCFFFF"/>
      </a:dk2>
      <a:lt2>
        <a:srgbClr val="EEECE1"/>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174</TotalTime>
  <Words>399</Words>
  <Application>Microsoft Office PowerPoint</Application>
  <PresentationFormat>Экран (4:3)</PresentationFormat>
  <Paragraphs>26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Тема2</vt:lpstr>
      <vt:lpstr>Презентация PowerPoint</vt:lpstr>
      <vt:lpstr>GEOGRAPHY</vt:lpstr>
      <vt:lpstr>London</vt:lpstr>
      <vt:lpstr>Scotland</vt:lpstr>
      <vt:lpstr>Wales</vt:lpstr>
      <vt:lpstr>Northern Ireland</vt:lpstr>
      <vt:lpstr>SYMBOLS</vt:lpstr>
      <vt:lpstr>BRITAINS GOVERNMENT</vt:lpstr>
      <vt:lpstr>Stonehenge</vt:lpstr>
      <vt:lpstr>Oxford and Cambridge</vt:lpstr>
      <vt:lpstr>Trafalgar Square</vt:lpstr>
      <vt:lpstr>Big Ben</vt:lpstr>
      <vt:lpstr>Westminster Abbey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Novik</cp:lastModifiedBy>
  <cp:revision>23</cp:revision>
  <dcterms:modified xsi:type="dcterms:W3CDTF">2021-01-24T10:24:56Z</dcterms:modified>
</cp:coreProperties>
</file>