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8AD61-F625-4CF9-8429-D217DE808FC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5DC9D-7E82-4889-B69B-5A6F3B9B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DC9D-7E82-4889-B69B-5A6F3B9BC4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DC9D-7E82-4889-B69B-5A6F3B9BC4D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DC9D-7E82-4889-B69B-5A6F3B9BC4D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DC9D-7E82-4889-B69B-5A6F3B9BC4D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DC9D-7E82-4889-B69B-5A6F3B9BC4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DC9D-7E82-4889-B69B-5A6F3B9BC4D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DC9D-7E82-4889-B69B-5A6F3B9BC4D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DC9D-7E82-4889-B69B-5A6F3B9BC4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DC9D-7E82-4889-B69B-5A6F3B9BC4D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DC9D-7E82-4889-B69B-5A6F3B9BC4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DC9D-7E82-4889-B69B-5A6F3B9BC4D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DC9D-7E82-4889-B69B-5A6F3B9BC4D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5525-2E5C-403B-8D41-BA42EEC3562C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6A33-4A93-4A82-8646-8D35C8048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347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5525-2E5C-403B-8D41-BA42EEC3562C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6A33-4A93-4A82-8646-8D35C8048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545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5525-2E5C-403B-8D41-BA42EEC3562C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6A33-4A93-4A82-8646-8D35C8048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809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5525-2E5C-403B-8D41-BA42EEC3562C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6A33-4A93-4A82-8646-8D35C8048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957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5525-2E5C-403B-8D41-BA42EEC3562C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6A33-4A93-4A82-8646-8D35C8048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909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5525-2E5C-403B-8D41-BA42EEC3562C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6A33-4A93-4A82-8646-8D35C8048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133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5525-2E5C-403B-8D41-BA42EEC3562C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6A33-4A93-4A82-8646-8D35C8048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455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5525-2E5C-403B-8D41-BA42EEC3562C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6A33-4A93-4A82-8646-8D35C8048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315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5525-2E5C-403B-8D41-BA42EEC3562C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6A33-4A93-4A82-8646-8D35C8048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018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5525-2E5C-403B-8D41-BA42EEC3562C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6A33-4A93-4A82-8646-8D35C8048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25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5525-2E5C-403B-8D41-BA42EEC3562C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6A33-4A93-4A82-8646-8D35C8048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182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85525-2E5C-403B-8D41-BA42EEC3562C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6A33-4A93-4A82-8646-8D35C8048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107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SEAFOOD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1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INGREDIENTS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½ cup breadcrumbs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½ cup mayonnaise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2 tsp Worcestershire sauce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1 tsp salt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 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556792"/>
            <a:ext cx="206045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212976"/>
            <a:ext cx="208823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212976"/>
            <a:ext cx="1944216" cy="140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CRAB CAKES/DIRECTIONS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83568" y="1479772"/>
            <a:ext cx="74168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Mix all ingredients except crab meat. Add crab and toss lightly. Chill for at least 1 hour, put into a frying pan and dust with flour.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2. Sauté in clarified butter over medium heat until golden brown on each side. Serve hot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149080"/>
            <a:ext cx="2004814" cy="20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20688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BON APPETIT!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3" name="Picture 10" descr="BD13772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97152"/>
            <a:ext cx="119856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J012667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16832"/>
            <a:ext cx="34194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444208" y="3645024"/>
            <a:ext cx="1951037" cy="1368425"/>
            <a:chOff x="1971" y="1444"/>
            <a:chExt cx="2037" cy="1228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1971" y="1944"/>
              <a:ext cx="2037" cy="728"/>
              <a:chOff x="691" y="2872"/>
              <a:chExt cx="2853" cy="1224"/>
            </a:xfrm>
          </p:grpSpPr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 rot="1058693">
                <a:off x="691" y="2872"/>
                <a:ext cx="1937" cy="864"/>
                <a:chOff x="672" y="997"/>
                <a:chExt cx="2952" cy="2163"/>
              </a:xfrm>
            </p:grpSpPr>
            <p:sp>
              <p:nvSpPr>
                <p:cNvPr id="35" name="Freeform 23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" name="Oval 24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Oval 25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" name="Oval 26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" name="Oval 27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 rot="1058693">
                <a:off x="923" y="2968"/>
                <a:ext cx="1937" cy="864"/>
                <a:chOff x="672" y="997"/>
                <a:chExt cx="2952" cy="2163"/>
              </a:xfrm>
            </p:grpSpPr>
            <p:sp>
              <p:nvSpPr>
                <p:cNvPr id="30" name="Freeform 29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Oval 30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" name="Oval 31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32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Oval 33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 rot="1058693">
                <a:off x="1171" y="3048"/>
                <a:ext cx="1937" cy="864"/>
                <a:chOff x="672" y="997"/>
                <a:chExt cx="2952" cy="2163"/>
              </a:xfrm>
            </p:grpSpPr>
            <p:sp>
              <p:nvSpPr>
                <p:cNvPr id="25" name="Freeform 35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Oval 36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" name="Oval 37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Oval 38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" name="Oval 39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 rot="1058693">
                <a:off x="1387" y="3128"/>
                <a:ext cx="1937" cy="864"/>
                <a:chOff x="672" y="997"/>
                <a:chExt cx="2952" cy="2163"/>
              </a:xfrm>
            </p:grpSpPr>
            <p:sp>
              <p:nvSpPr>
                <p:cNvPr id="20" name="Freeform 41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Oval 42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43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Oval 44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Oval 45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 rot="1201705">
                <a:off x="1608" y="3232"/>
                <a:ext cx="1936" cy="864"/>
                <a:chOff x="672" y="997"/>
                <a:chExt cx="2952" cy="2163"/>
              </a:xfrm>
            </p:grpSpPr>
            <p:sp>
              <p:nvSpPr>
                <p:cNvPr id="15" name="Freeform 47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Oval 48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" name="Oval 49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Oval 50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Oval 51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3" name="Freeform 52" descr="Орех"/>
              <p:cNvSpPr>
                <a:spLocks/>
              </p:cNvSpPr>
              <p:nvPr/>
            </p:nvSpPr>
            <p:spPr bwMode="auto">
              <a:xfrm>
                <a:off x="2062" y="3124"/>
                <a:ext cx="1059" cy="576"/>
              </a:xfrm>
              <a:custGeom>
                <a:avLst/>
                <a:gdLst>
                  <a:gd name="T0" fmla="*/ 33 w 528"/>
                  <a:gd name="T1" fmla="*/ 0 h 336"/>
                  <a:gd name="T2" fmla="*/ 528 w 528"/>
                  <a:gd name="T3" fmla="*/ 318 h 336"/>
                  <a:gd name="T4" fmla="*/ 498 w 528"/>
                  <a:gd name="T5" fmla="*/ 336 h 336"/>
                  <a:gd name="T6" fmla="*/ 258 w 528"/>
                  <a:gd name="T7" fmla="*/ 183 h 336"/>
                  <a:gd name="T8" fmla="*/ 192 w 528"/>
                  <a:gd name="T9" fmla="*/ 129 h 336"/>
                  <a:gd name="T10" fmla="*/ 0 w 528"/>
                  <a:gd name="T11" fmla="*/ 18 h 336"/>
                  <a:gd name="T12" fmla="*/ 33 w 528"/>
                  <a:gd name="T13" fmla="*/ 0 h 3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8"/>
                  <a:gd name="T22" fmla="*/ 0 h 336"/>
                  <a:gd name="T23" fmla="*/ 528 w 528"/>
                  <a:gd name="T24" fmla="*/ 336 h 3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8" h="336">
                    <a:moveTo>
                      <a:pt x="33" y="0"/>
                    </a:moveTo>
                    <a:lnTo>
                      <a:pt x="528" y="318"/>
                    </a:lnTo>
                    <a:lnTo>
                      <a:pt x="498" y="336"/>
                    </a:lnTo>
                    <a:lnTo>
                      <a:pt x="258" y="183"/>
                    </a:lnTo>
                    <a:lnTo>
                      <a:pt x="192" y="129"/>
                    </a:lnTo>
                    <a:lnTo>
                      <a:pt x="0" y="18"/>
                    </a:lnTo>
                    <a:lnTo>
                      <a:pt x="33" y="0"/>
                    </a:lnTo>
                    <a:close/>
                  </a:path>
                </a:pathLst>
              </a:custGeom>
              <a:blipFill dpi="0" rotWithShape="1">
                <a:blip r:embed="rId6" cstate="print"/>
                <a:srcRect/>
                <a:tile tx="0" ty="0" sx="100000" sy="100000" flip="none" algn="tl"/>
              </a:blip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3" descr="Орех"/>
              <p:cNvSpPr>
                <a:spLocks/>
              </p:cNvSpPr>
              <p:nvPr/>
            </p:nvSpPr>
            <p:spPr bwMode="auto">
              <a:xfrm>
                <a:off x="1296" y="3222"/>
                <a:ext cx="1059" cy="576"/>
              </a:xfrm>
              <a:custGeom>
                <a:avLst/>
                <a:gdLst>
                  <a:gd name="T0" fmla="*/ 33 w 528"/>
                  <a:gd name="T1" fmla="*/ 0 h 336"/>
                  <a:gd name="T2" fmla="*/ 528 w 528"/>
                  <a:gd name="T3" fmla="*/ 318 h 336"/>
                  <a:gd name="T4" fmla="*/ 498 w 528"/>
                  <a:gd name="T5" fmla="*/ 336 h 336"/>
                  <a:gd name="T6" fmla="*/ 258 w 528"/>
                  <a:gd name="T7" fmla="*/ 183 h 336"/>
                  <a:gd name="T8" fmla="*/ 192 w 528"/>
                  <a:gd name="T9" fmla="*/ 129 h 336"/>
                  <a:gd name="T10" fmla="*/ 0 w 528"/>
                  <a:gd name="T11" fmla="*/ 18 h 336"/>
                  <a:gd name="T12" fmla="*/ 33 w 528"/>
                  <a:gd name="T13" fmla="*/ 0 h 3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8"/>
                  <a:gd name="T22" fmla="*/ 0 h 336"/>
                  <a:gd name="T23" fmla="*/ 528 w 528"/>
                  <a:gd name="T24" fmla="*/ 336 h 3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8" h="336">
                    <a:moveTo>
                      <a:pt x="33" y="0"/>
                    </a:moveTo>
                    <a:lnTo>
                      <a:pt x="528" y="318"/>
                    </a:lnTo>
                    <a:lnTo>
                      <a:pt x="498" y="336"/>
                    </a:lnTo>
                    <a:lnTo>
                      <a:pt x="258" y="183"/>
                    </a:lnTo>
                    <a:lnTo>
                      <a:pt x="192" y="129"/>
                    </a:lnTo>
                    <a:lnTo>
                      <a:pt x="0" y="18"/>
                    </a:lnTo>
                    <a:lnTo>
                      <a:pt x="33" y="0"/>
                    </a:lnTo>
                    <a:close/>
                  </a:path>
                </a:pathLst>
              </a:custGeom>
              <a:blipFill dpi="0" rotWithShape="1">
                <a:blip r:embed="rId6" cstate="print"/>
                <a:srcRect/>
                <a:tile tx="0" ty="0" sx="100000" sy="100000" flip="none" algn="tl"/>
              </a:blip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7" name="Picture 54" descr="sirene3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73" y="1444"/>
              <a:ext cx="1676" cy="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SEAFOOD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4165054" cy="429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1916832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Seafood</a:t>
            </a:r>
            <a:r>
              <a:rPr lang="en-US" sz="2400" dirty="0" smtClean="0">
                <a:solidFill>
                  <a:srgbClr val="C00000"/>
                </a:solidFill>
              </a:rPr>
              <a:t> is any form of sea life regarded as food by humans. Seafood prominently includes fish and shellfish.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HISTORY OF EATING SEAFOOD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Findings  in South Africa indicate </a:t>
            </a:r>
            <a:r>
              <a:rPr lang="en-US" b="1" i="1" dirty="0" smtClean="0">
                <a:solidFill>
                  <a:srgbClr val="C00000"/>
                </a:solidFill>
              </a:rPr>
              <a:t>Homo sapiens</a:t>
            </a:r>
            <a:r>
              <a:rPr lang="en-US" b="1" dirty="0" smtClean="0">
                <a:solidFill>
                  <a:srgbClr val="C00000"/>
                </a:solidFill>
              </a:rPr>
              <a:t> (modern humans) harvested marine life as early as 165,000 years ago.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The ancient river Nile was full of fish; fresh and dried fish were a staple food for much of the population.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517" y="1412776"/>
            <a:ext cx="3960438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5085184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Various foods depicted in an Egyptian burial chamber, including fish, c. 1400 BC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2286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1" y="2492896"/>
            <a:ext cx="1152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BASS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60648"/>
            <a:ext cx="2495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3" y="1628800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BREAM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b="4395"/>
          <a:stretch>
            <a:fillRect/>
          </a:stretch>
        </p:blipFill>
        <p:spPr bwMode="auto">
          <a:xfrm>
            <a:off x="6372200" y="476672"/>
            <a:ext cx="2209800" cy="156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516216" y="1916832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BURBOT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348880"/>
            <a:ext cx="2476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45948" y="3717032"/>
            <a:ext cx="1334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CARP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645024"/>
            <a:ext cx="29146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11561" y="5013176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COD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429000"/>
            <a:ext cx="26098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948264" y="4869160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FLOUNDER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4437112"/>
            <a:ext cx="29146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229598" y="5733256"/>
            <a:ext cx="1782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HERRING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32289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5" y="3982998"/>
            <a:ext cx="1296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SALMON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24409" y="2780928"/>
            <a:ext cx="895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PIKE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1268760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SARDINE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9" y="1700808"/>
            <a:ext cx="1296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MACKEREL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0"/>
            <a:ext cx="2809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556792"/>
            <a:ext cx="3143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3" y="2852936"/>
            <a:ext cx="3170900" cy="99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916832"/>
            <a:ext cx="27241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 flipH="1">
            <a:off x="6156176" y="5460326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RUFF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5589240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PIKE-PERCH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3244334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SHEATFISH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4437112"/>
            <a:ext cx="3038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 b="5107"/>
          <a:stretch>
            <a:fillRect/>
          </a:stretch>
        </p:blipFill>
        <p:spPr bwMode="auto">
          <a:xfrm>
            <a:off x="5076056" y="3933056"/>
            <a:ext cx="2571750" cy="133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22288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60648"/>
            <a:ext cx="23622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708920"/>
            <a:ext cx="22574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780928"/>
            <a:ext cx="2162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700808"/>
            <a:ext cx="22288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3933056"/>
            <a:ext cx="23145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3569" y="1700808"/>
            <a:ext cx="1368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SQUID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60037" y="3244334"/>
            <a:ext cx="1019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OYSTERS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1844824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CRAB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7" y="4721662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LOBSTER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4221088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CRAYFISH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1999" y="5460326"/>
            <a:ext cx="1728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SHRIMP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HEALTH BENEFITS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Fish is high in minerals such as zinc, iodine and selenium.</a:t>
            </a:r>
            <a:r>
              <a:rPr lang="en-US" sz="2800" b="1" u="sng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Adding one portion of fish a week to your diet can cut your chances of suffering a heart attack by half.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 Omega-3 fats also have natural anti-oxidants.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Regularly eating fish oils is also thought to reduce the risk of arrhythmia.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76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0" dirty="0" smtClean="0">
                <a:solidFill>
                  <a:srgbClr val="C00000"/>
                </a:solidFill>
              </a:rPr>
              <a:t/>
            </a:r>
            <a:br>
              <a:rPr lang="ru-RU" sz="4000" b="0" dirty="0" smtClean="0">
                <a:solidFill>
                  <a:srgbClr val="C00000"/>
                </a:solidFill>
              </a:rPr>
            </a:br>
            <a:endParaRPr lang="ru-RU" sz="4000" b="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CRAB CAKES</a:t>
            </a:r>
            <a:endParaRPr lang="ru-RU" sz="4000" b="1" dirty="0"/>
          </a:p>
        </p:txBody>
      </p:sp>
      <p:pic>
        <p:nvPicPr>
          <p:cNvPr id="13314" name="Picture 2" descr="http://vkusno.tv/wp-content/uploads/2011/02/image4d52205107bf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612775"/>
            <a:ext cx="5486400" cy="4544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INGREDIENTS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450 g pack crab meat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1 whole egg, beaten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1 tbsp chopped parsley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1 ½ tsp mustard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¼ tsp ground white pepper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2200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412776"/>
            <a:ext cx="196406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68960"/>
            <a:ext cx="223224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4675" y="2996952"/>
            <a:ext cx="20398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 b="21597"/>
          <a:stretch>
            <a:fillRect/>
          </a:stretch>
        </p:blipFill>
        <p:spPr bwMode="auto">
          <a:xfrm>
            <a:off x="6228184" y="4437112"/>
            <a:ext cx="1552575" cy="182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164</Words>
  <Application>Microsoft Office PowerPoint</Application>
  <PresentationFormat>Экран (4:3)</PresentationFormat>
  <Paragraphs>62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Tema de Office</vt:lpstr>
      <vt:lpstr>Слайд 1</vt:lpstr>
      <vt:lpstr>SEAFOOD</vt:lpstr>
      <vt:lpstr>HISTORY OF EATING SEAFOOD</vt:lpstr>
      <vt:lpstr>Слайд 4</vt:lpstr>
      <vt:lpstr>Слайд 5</vt:lpstr>
      <vt:lpstr>Слайд 6</vt:lpstr>
      <vt:lpstr>HEALTH BENEFITS </vt:lpstr>
      <vt:lpstr> </vt:lpstr>
      <vt:lpstr> INGREDIENTS</vt:lpstr>
      <vt:lpstr> INGREDIENTS</vt:lpstr>
      <vt:lpstr>CRAB CAKES/DIRECTIONS</vt:lpstr>
      <vt:lpstr>Слайд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Mariajose</dc:creator>
  <cp:lastModifiedBy>Саенко</cp:lastModifiedBy>
  <cp:revision>12</cp:revision>
  <dcterms:created xsi:type="dcterms:W3CDTF">2013-09-26T01:22:33Z</dcterms:created>
  <dcterms:modified xsi:type="dcterms:W3CDTF">2018-03-23T17:46:06Z</dcterms:modified>
</cp:coreProperties>
</file>